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7495A11-D56D-49A4-B1F1-4982B96C7909}">
  <a:tblStyle styleId="{77495A11-D56D-49A4-B1F1-4982B96C790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fill>
          <a:solidFill>
            <a:srgbClr val="CACACA"/>
          </a:solidFill>
        </a:fill>
      </a:tcStyle>
    </a:band1H>
    <a:band2H>
      <a:tcTxStyle/>
    </a:band2H>
    <a:band1V>
      <a:tcTxStyle/>
      <a:tcStyle>
        <a:fill>
          <a:solidFill>
            <a:srgbClr val="CACAC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dk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dk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</a:tcBdr>
        <a:fill>
          <a:solidFill>
            <a:schemeClr val="dk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</a:tcBdr>
        <a:fill>
          <a:solidFill>
            <a:schemeClr val="dk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4" name="Shape 22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3" name="Shape 23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2" name="Shape 25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9" name="Shape 25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" name="Shape 26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" name="Shape 8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" name="Shape 10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5200"/>
              <a:buNone/>
              <a:defRPr sz="5200"/>
            </a:lvl1pPr>
            <a:lvl2pPr lvl="1" algn="ctr">
              <a:spcBef>
                <a:spcPts val="0"/>
              </a:spcBef>
              <a:buSzPts val="5200"/>
              <a:buNone/>
              <a:defRPr sz="5200"/>
            </a:lvl2pPr>
            <a:lvl3pPr lvl="2" algn="ctr">
              <a:spcBef>
                <a:spcPts val="0"/>
              </a:spcBef>
              <a:buSzPts val="5200"/>
              <a:buNone/>
              <a:defRPr sz="5200"/>
            </a:lvl3pPr>
            <a:lvl4pPr lvl="3" algn="ctr">
              <a:spcBef>
                <a:spcPts val="0"/>
              </a:spcBef>
              <a:buSzPts val="5200"/>
              <a:buNone/>
              <a:defRPr sz="5200"/>
            </a:lvl4pPr>
            <a:lvl5pPr lvl="4" algn="ctr">
              <a:spcBef>
                <a:spcPts val="0"/>
              </a:spcBef>
              <a:buSzPts val="5200"/>
              <a:buNone/>
              <a:defRPr sz="5200"/>
            </a:lvl5pPr>
            <a:lvl6pPr lvl="5" algn="ctr">
              <a:spcBef>
                <a:spcPts val="0"/>
              </a:spcBef>
              <a:buSzPts val="5200"/>
              <a:buNone/>
              <a:defRPr sz="5200"/>
            </a:lvl6pPr>
            <a:lvl7pPr lvl="6" algn="ctr">
              <a:spcBef>
                <a:spcPts val="0"/>
              </a:spcBef>
              <a:buSzPts val="5200"/>
              <a:buNone/>
              <a:defRPr sz="5200"/>
            </a:lvl7pPr>
            <a:lvl8pPr lvl="7" algn="ctr">
              <a:spcBef>
                <a:spcPts val="0"/>
              </a:spcBef>
              <a:buSzPts val="5200"/>
              <a:buNone/>
              <a:defRPr sz="5200"/>
            </a:lvl8pPr>
            <a:lvl9pPr lvl="8" algn="ctr">
              <a:spcBef>
                <a:spcPts val="0"/>
              </a:spcBef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12000"/>
              <a:buNone/>
              <a:defRPr sz="12000"/>
            </a:lvl1pPr>
            <a:lvl2pPr lvl="1" algn="ctr">
              <a:spcBef>
                <a:spcPts val="0"/>
              </a:spcBef>
              <a:buSzPts val="12000"/>
              <a:buNone/>
              <a:defRPr sz="12000"/>
            </a:lvl2pPr>
            <a:lvl3pPr lvl="2" algn="ctr">
              <a:spcBef>
                <a:spcPts val="0"/>
              </a:spcBef>
              <a:buSzPts val="12000"/>
              <a:buNone/>
              <a:defRPr sz="12000"/>
            </a:lvl3pPr>
            <a:lvl4pPr lvl="3" algn="ctr">
              <a:spcBef>
                <a:spcPts val="0"/>
              </a:spcBef>
              <a:buSzPts val="12000"/>
              <a:buNone/>
              <a:defRPr sz="12000"/>
            </a:lvl4pPr>
            <a:lvl5pPr lvl="4" algn="ctr">
              <a:spcBef>
                <a:spcPts val="0"/>
              </a:spcBef>
              <a:buSzPts val="12000"/>
              <a:buNone/>
              <a:defRPr sz="12000"/>
            </a:lvl5pPr>
            <a:lvl6pPr lvl="5" algn="ctr">
              <a:spcBef>
                <a:spcPts val="0"/>
              </a:spcBef>
              <a:buSzPts val="12000"/>
              <a:buNone/>
              <a:defRPr sz="12000"/>
            </a:lvl6pPr>
            <a:lvl7pPr lvl="6" algn="ctr">
              <a:spcBef>
                <a:spcPts val="0"/>
              </a:spcBef>
              <a:buSzPts val="12000"/>
              <a:buNone/>
              <a:defRPr sz="12000"/>
            </a:lvl7pPr>
            <a:lvl8pPr lvl="7" algn="ctr">
              <a:spcBef>
                <a:spcPts val="0"/>
              </a:spcBef>
              <a:buSzPts val="12000"/>
              <a:buNone/>
              <a:defRPr sz="12000"/>
            </a:lvl8pPr>
            <a:lvl9pPr lvl="8" algn="ctr">
              <a:spcBef>
                <a:spcPts val="0"/>
              </a:spcBef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SzPts val="28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SzPts val="2800"/>
              <a:buNone/>
              <a:defRPr sz="1800"/>
            </a:lvl2pPr>
            <a:lvl3pPr indent="0" lvl="2">
              <a:spcBef>
                <a:spcPts val="0"/>
              </a:spcBef>
              <a:buSzPts val="2800"/>
              <a:buNone/>
              <a:defRPr sz="1800"/>
            </a:lvl3pPr>
            <a:lvl4pPr indent="0" lvl="3">
              <a:spcBef>
                <a:spcPts val="0"/>
              </a:spcBef>
              <a:buSzPts val="2800"/>
              <a:buNone/>
              <a:defRPr sz="1800"/>
            </a:lvl4pPr>
            <a:lvl5pPr indent="0" lvl="4">
              <a:spcBef>
                <a:spcPts val="0"/>
              </a:spcBef>
              <a:buSzPts val="2800"/>
              <a:buNone/>
              <a:defRPr sz="1800"/>
            </a:lvl5pPr>
            <a:lvl6pPr indent="0" lvl="5">
              <a:spcBef>
                <a:spcPts val="0"/>
              </a:spcBef>
              <a:buSzPts val="2800"/>
              <a:buNone/>
              <a:defRPr sz="1800"/>
            </a:lvl6pPr>
            <a:lvl7pPr indent="0" lvl="6">
              <a:spcBef>
                <a:spcPts val="0"/>
              </a:spcBef>
              <a:buSzPts val="2800"/>
              <a:buNone/>
              <a:defRPr sz="1800"/>
            </a:lvl7pPr>
            <a:lvl8pPr indent="0" lvl="7">
              <a:spcBef>
                <a:spcPts val="0"/>
              </a:spcBef>
              <a:buSzPts val="2800"/>
              <a:buNone/>
              <a:defRPr sz="1800"/>
            </a:lvl8pPr>
            <a:lvl9pPr indent="0" lvl="8">
              <a:spcBef>
                <a:spcPts val="0"/>
              </a:spcBef>
              <a:buSzPts val="2800"/>
              <a:buNone/>
              <a:defRPr sz="1800"/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GB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ts val="3600"/>
              <a:buNone/>
              <a:defRPr sz="3600"/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/>
              <a:t>Inferring Gene Flow on Phylogenies</a:t>
            </a:r>
          </a:p>
        </p:txBody>
      </p:sp>
      <p:sp>
        <p:nvSpPr>
          <p:cNvPr id="61" name="Shape 61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/>
              <a:t>Prahlada Papper and Virginia Tartaglio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-GB"/>
              <a:t>11 October 2017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/>
              <a:t>Incomplete lineage sorting</a:t>
            </a:r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/>
              <a:t>“W</a:t>
            </a:r>
            <a:r>
              <a:rPr lang="en-GB"/>
              <a:t>hen alleles coalesce more deeply than species divergence, as a consequence of stochastic differential assortment of ancestral polymorphism” (Sousa et al. 2017)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1781700" y="6347775"/>
            <a:ext cx="59220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 sz="1200"/>
              <a:t>http://biologos.org/blogs/dennis-venema-letters-to-the-duchess/evolution-basics-species-trees-gene-trees-and-incomplete-lineage-sorting</a:t>
            </a:r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400" y="2372825"/>
            <a:ext cx="5638275" cy="405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490250" y="600200"/>
            <a:ext cx="8047500" cy="54543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-GB"/>
              <a:t>Why would it be hard to distinguish between </a:t>
            </a:r>
            <a:r>
              <a:rPr lang="en-GB"/>
              <a:t>hybridization</a:t>
            </a:r>
            <a:r>
              <a:rPr lang="en-GB"/>
              <a:t> and ILS?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/>
              <a:t>Detecting gene flow 101: The ABBA-BABA test</a:t>
            </a:r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0176"/>
            <a:ext cx="8839199" cy="414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/>
        </p:nvSpPr>
        <p:spPr>
          <a:xfrm>
            <a:off x="7180200" y="6326800"/>
            <a:ext cx="1910100" cy="1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 sz="1200"/>
              <a:t>Sousa and Hey 2013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/>
              <a:t>Detecting gene flow 101: The ABBA-BABA test</a:t>
            </a:r>
          </a:p>
        </p:txBody>
      </p:sp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5100" y="2565400"/>
            <a:ext cx="5010150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490250" y="600200"/>
            <a:ext cx="8047500" cy="54543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-GB"/>
              <a:t>Can you foresee any potential problems with the ABBA-BABA test</a:t>
            </a:r>
            <a:r>
              <a:rPr lang="en-GB"/>
              <a:t>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/>
              <a:t>Issues with the ABBA-BABA test </a:t>
            </a:r>
          </a:p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311700" y="1384225"/>
            <a:ext cx="8520600" cy="5321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Requires:</a:t>
            </a:r>
          </a:p>
          <a:p>
            <a:pPr indent="45720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Having a candidate parent in advance, also doesn’t really work with multiple closely related candidate parents</a:t>
            </a:r>
          </a:p>
          <a:p>
            <a:pPr indent="45720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Assumes: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No gene flow between your sister populations, uniform substitution rate among lineages, one allele per population, biallelic sites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Does not tell you: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Rate or direction of gene flow, extent of introgression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6985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Implementation issues:</a:t>
            </a:r>
          </a:p>
          <a:p>
            <a:pPr indent="38735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Martin et al. 2015 found that D-statistics are unreliable for small genomic regions, more susceptible to Ne than previously thought</a:t>
            </a:r>
          </a:p>
          <a:p>
            <a:pPr indent="38735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Blischak et al. 2017 found D-statistic unreliable in cases of heterogenous mixing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/>
              <a:t>Elaborations on ABBA-BABA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/>
              <a:t>The five-taxon D-statistic</a:t>
            </a:r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8125" y="1529467"/>
            <a:ext cx="5731462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/>
          <p:nvPr/>
        </p:nvSpPr>
        <p:spPr>
          <a:xfrm>
            <a:off x="1231200" y="1529467"/>
            <a:ext cx="805500" cy="64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0117" y="1455677"/>
            <a:ext cx="4357508" cy="115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0125" y="2654725"/>
            <a:ext cx="4450050" cy="371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/>
              <a:t>The five-taxon D-statistic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875" y="1529500"/>
            <a:ext cx="7138499" cy="497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/>
              <a:t>The five-taxon D-statistic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/>
              <a:t>Outline</a:t>
            </a:r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Intro to inosculation and reticulation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Hard times inferring gene flow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ABBA-BABA: Identifying gene flow in the presence of incomplete lineage sorting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5-taxon D-statistics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HyDe and f-type phylogenetic statistics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The multispecies network coalescent</a:t>
            </a:r>
          </a:p>
          <a:p>
            <a:pPr indent="-381000" lvl="0" marL="457200">
              <a:spcBef>
                <a:spcPts val="0"/>
              </a:spcBef>
              <a:buSzPts val="2400"/>
              <a:buChar char="●"/>
            </a:pPr>
            <a:r>
              <a:rPr lang="en-GB" sz="2400"/>
              <a:t>Phylogenetics in the post-”species tree” age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/>
              <a:t>Allows for introgression among various combinations of taxa, including ancestral ones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-GB"/>
              <a:t>Reports direction of gene flow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-GB"/>
              <a:t>Doesn’t solve the problems associated with subsampling from a larger tree of close relatives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GB"/>
              <a:t>Still requires prior knowledge of population structure and assumes uniform substitution rates</a:t>
            </a:r>
          </a:p>
        </p:txBody>
      </p:sp>
      <p:sp>
        <p:nvSpPr>
          <p:cNvPr id="198" name="Shape 19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/>
              <a:t>The five-taxon D-statistic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idx="1" type="body"/>
          </p:nvPr>
        </p:nvSpPr>
        <p:spPr>
          <a:xfrm>
            <a:off x="204325" y="1166725"/>
            <a:ext cx="7832100" cy="7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/>
              <a:t>Like D but uses allele frequencies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-GB"/>
              <a:t>Variance in allele frequencies along branches can provide evidence for mixing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-GB"/>
              <a:t>Ratio between f-statistics for different populations can be used to approximate extent of gene flow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4" name="Shape 20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i="1" lang="en-GB"/>
              <a:t>f</a:t>
            </a:r>
            <a:r>
              <a:rPr lang="en-GB"/>
              <a:t>-statistics</a:t>
            </a:r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975" y="3780025"/>
            <a:ext cx="5513900" cy="289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0075" y="3610512"/>
            <a:ext cx="2908238" cy="307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1" type="body"/>
          </p:nvPr>
        </p:nvSpPr>
        <p:spPr>
          <a:xfrm>
            <a:off x="311700" y="1460433"/>
            <a:ext cx="8520600" cy="455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/>
              <a:t>Uses the ratio of two f-statistics to derive a function that depends only on a “mixing parameter”, 𝞬, which describes extent of introgression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-GB"/>
              <a:t>	Yields a distribution for 𝞬 for hypothesis testing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GB"/>
              <a:t>Detects admixture at either the population or individual level</a:t>
            </a:r>
          </a:p>
        </p:txBody>
      </p:sp>
      <p:sp>
        <p:nvSpPr>
          <p:cNvPr id="212" name="Shape 21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/>
              <a:t>HyDe: an implementation of </a:t>
            </a:r>
            <a:r>
              <a:rPr i="1" lang="en-GB"/>
              <a:t>f</a:t>
            </a:r>
            <a:r>
              <a:rPr lang="en-GB"/>
              <a:t>-statistics</a:t>
            </a:r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966100"/>
            <a:ext cx="3292825" cy="67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3200" y="3221700"/>
            <a:ext cx="4971500" cy="356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3123" y="5141573"/>
            <a:ext cx="1639746" cy="87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/>
              <a:t>Broader strategies</a:t>
            </a:r>
          </a:p>
        </p:txBody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311700" y="1536628"/>
            <a:ext cx="8520600" cy="2848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/>
              <a:t>Test whether ILS alone can explain the data (ABBA-BABA, JML)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-GB"/>
              <a:t>Accommodate ILS with the multispecies coalescent (BEST, *BEAST, MP-EST, ASTRAL)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-GB"/>
              <a:t>Accommodate ILS or gene flow, but without distinguishing between them (BUCKy, TreeMix)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GB"/>
              <a:t>Explicit co-inference of ILS and gene flow together (STEM-hy, PhyloNet)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t1-figure1.png (1024×642)" id="226" name="Shape 2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3989" y="1388120"/>
            <a:ext cx="6162325" cy="385071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 txBox="1"/>
          <p:nvPr/>
        </p:nvSpPr>
        <p:spPr>
          <a:xfrm>
            <a:off x="1187777" y="533400"/>
            <a:ext cx="658462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MULTISPECIES NETWORK COALESCENT</a:t>
            </a:r>
          </a:p>
        </p:txBody>
      </p:sp>
      <p:sp>
        <p:nvSpPr>
          <p:cNvPr id="228" name="Shape 228"/>
          <p:cNvSpPr txBox="1"/>
          <p:nvPr/>
        </p:nvSpPr>
        <p:spPr>
          <a:xfrm>
            <a:off x="861450" y="162575"/>
            <a:ext cx="724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1"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ACCOUNTING FOR ILS AND GENE FLOW WITH</a:t>
            </a:r>
          </a:p>
        </p:txBody>
      </p:sp>
      <p:sp>
        <p:nvSpPr>
          <p:cNvPr id="229" name="Shape 229"/>
          <p:cNvSpPr txBox="1"/>
          <p:nvPr/>
        </p:nvSpPr>
        <p:spPr>
          <a:xfrm>
            <a:off x="533400" y="5583075"/>
            <a:ext cx="8092200" cy="96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m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ethods are mostly developed by Luay Nakhleh's group at Rice University, see Yu et al. 2012, Yu and Nakhleh 2015, Wen et al. 2016, Wen and Nakhleh 2017, but also 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Solís-Lemus and Ané 2016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Shape 230"/>
          <p:cNvSpPr txBox="1"/>
          <p:nvPr/>
        </p:nvSpPr>
        <p:spPr>
          <a:xfrm>
            <a:off x="5593800" y="6553200"/>
            <a:ext cx="3509100" cy="30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>
              <a:spcBef>
                <a:spcPts val="0"/>
              </a:spcBef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Joe Zhu 2017, Hybrid-Lambda package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/>
        </p:nvSpPr>
        <p:spPr>
          <a:xfrm>
            <a:off x="1187777" y="533400"/>
            <a:ext cx="658462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MULTISPECIES NETWORK COALESCENT</a:t>
            </a:r>
          </a:p>
        </p:txBody>
      </p:sp>
      <p:pic>
        <p:nvPicPr>
          <p:cNvPr id="236" name="Shape 2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533825" y="1471493"/>
            <a:ext cx="1594215" cy="4014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5600" y="4609983"/>
            <a:ext cx="2887511" cy="647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47151" y="1388326"/>
            <a:ext cx="1390851" cy="26508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Shape 239"/>
          <p:cNvCxnSpPr/>
          <p:nvPr/>
        </p:nvCxnSpPr>
        <p:spPr>
          <a:xfrm>
            <a:off x="4358869" y="2514600"/>
            <a:ext cx="0" cy="228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240" name="Shape 240"/>
          <p:cNvCxnSpPr>
            <a:stCxn id="238" idx="2"/>
            <a:endCxn id="237" idx="0"/>
          </p:cNvCxnSpPr>
          <p:nvPr/>
        </p:nvCxnSpPr>
        <p:spPr>
          <a:xfrm flipH="1">
            <a:off x="4339277" y="4039157"/>
            <a:ext cx="3300" cy="570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lg" w="lg" type="stealth"/>
          </a:ln>
        </p:spPr>
      </p:cxnSp>
      <p:pic>
        <p:nvPicPr>
          <p:cNvPr id="241" name="Shape 2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23925" y="1166250"/>
            <a:ext cx="2797855" cy="12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24601" y="4027615"/>
            <a:ext cx="2096232" cy="10013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Shape 243"/>
          <p:cNvCxnSpPr/>
          <p:nvPr/>
        </p:nvCxnSpPr>
        <p:spPr>
          <a:xfrm>
            <a:off x="6096000" y="3608515"/>
            <a:ext cx="2590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" name="Shape 244"/>
          <p:cNvSpPr txBox="1"/>
          <p:nvPr/>
        </p:nvSpPr>
        <p:spPr>
          <a:xfrm>
            <a:off x="7144351" y="3423849"/>
            <a:ext cx="461986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</a:p>
        </p:txBody>
      </p:sp>
      <p:sp>
        <p:nvSpPr>
          <p:cNvPr id="245" name="Shape 245"/>
          <p:cNvSpPr txBox="1"/>
          <p:nvPr/>
        </p:nvSpPr>
        <p:spPr>
          <a:xfrm>
            <a:off x="71449" y="5719970"/>
            <a:ext cx="2731069" cy="9233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set of gene trees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posterior probabilities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 as BUCKy concordance</a:t>
            </a:r>
          </a:p>
        </p:txBody>
      </p:sp>
      <p:sp>
        <p:nvSpPr>
          <p:cNvPr id="246" name="Shape 246"/>
          <p:cNvSpPr txBox="1"/>
          <p:nvPr/>
        </p:nvSpPr>
        <p:spPr>
          <a:xfrm>
            <a:off x="2929054" y="5505271"/>
            <a:ext cx="2895111" cy="12003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likelihood function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calculate the probability of the gene trees given a species network</a:t>
            </a:r>
          </a:p>
        </p:txBody>
      </p:sp>
      <p:sp>
        <p:nvSpPr>
          <p:cNvPr id="247" name="Shape 247"/>
          <p:cNvSpPr txBox="1"/>
          <p:nvPr/>
        </p:nvSpPr>
        <p:spPr>
          <a:xfrm>
            <a:off x="5943844" y="2372372"/>
            <a:ext cx="2895111" cy="9233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proposal mechanism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new networks in a ML or Bayesian MCMC search</a:t>
            </a:r>
          </a:p>
        </p:txBody>
      </p:sp>
      <p:sp>
        <p:nvSpPr>
          <p:cNvPr id="248" name="Shape 248"/>
          <p:cNvSpPr txBox="1"/>
          <p:nvPr/>
        </p:nvSpPr>
        <p:spPr>
          <a:xfrm>
            <a:off x="5923925" y="5029200"/>
            <a:ext cx="2895111" cy="12003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pseudolikehood method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can be searched exhaustively (e.g. quartets or rooted triplets)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x="939750" y="162575"/>
            <a:ext cx="7059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1"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YOU NEED IN ORDER TO IMPLEMENT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Shape 254"/>
          <p:cNvGraphicFramePr/>
          <p:nvPr/>
        </p:nvGraphicFramePr>
        <p:xfrm>
          <a:off x="457200" y="12954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{77495A11-D56D-49A4-B1F1-4982B96C7909}</a:tableStyleId>
              </a:tblPr>
              <a:tblGrid>
                <a:gridCol w="2038350"/>
                <a:gridCol w="2038350"/>
                <a:gridCol w="2038350"/>
                <a:gridCol w="2038350"/>
              </a:tblGrid>
              <a:tr h="1295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800" u="none" cap="none" strike="noStrike"/>
                        <a:t>Maximum Likelihood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800" u="none" cap="none" strike="noStrike"/>
                        <a:t>Bayesian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800" u="none" cap="none" strike="noStrike"/>
                        <a:t>Maximum Pseudolikehood</a:t>
                      </a:r>
                    </a:p>
                  </a:txBody>
                  <a:tcPr marT="45725" marB="45725" marR="91450" marL="91450" anchor="ctr"/>
                </a:tc>
              </a:tr>
              <a:tr h="1295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800" u="none" cap="none" strike="noStrike"/>
                        <a:t>PhyloNet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GB" sz="3600" u="none" cap="none" strike="noStrike"/>
                        <a:t>X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b="0" i="0" lang="en-GB" sz="1800" u="none" cap="none" strike="noStrike"/>
                        <a:t>(from gene trees)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600" u="none" cap="none" strike="noStrike"/>
                        <a:t>X</a:t>
                      </a: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Calibri"/>
                        <a:buNone/>
                      </a:pPr>
                      <a:r>
                        <a:rPr b="0" i="0" lang="en-GB" sz="1800" u="none" cap="none" strike="noStrike"/>
                        <a:t>(from gene trees)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600" u="none" cap="none" strike="noStrike"/>
                        <a:t>X</a:t>
                      </a: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Calibri"/>
                        <a:buNone/>
                      </a:pPr>
                      <a:r>
                        <a:rPr lang="en-GB" sz="1800" u="none" cap="none" strike="noStrike"/>
                        <a:t>(rooted triplets)</a:t>
                      </a:r>
                    </a:p>
                  </a:txBody>
                  <a:tcPr marT="45725" marB="45725" marR="91450" marL="91450" anchor="ctr"/>
                </a:tc>
              </a:tr>
              <a:tr h="1295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800" u="none" cap="none" strike="noStrike"/>
                        <a:t>BEAST 2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800" u="none" cap="none" strike="noStrike"/>
                        <a:t>w/ SpeciesNetwork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Calibri"/>
                        <a:buNone/>
                      </a:pPr>
                      <a:r>
                        <a:rPr b="1" lang="en-GB" sz="3600" u="none" cap="none" strike="noStrike"/>
                        <a:t>X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800" u="none" cap="none" strike="noStrike"/>
                        <a:t>(joint estimation of gene trees)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Calibri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</a:tr>
              <a:tr h="1295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800" u="none" cap="none" strike="noStrike"/>
                        <a:t>PhyloNetworks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GB" sz="3600" u="none" cap="none" strike="noStrike"/>
                        <a:t>X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GB" sz="1800" u="none" cap="none" strike="noStrike"/>
                        <a:t>(quartets)</a:t>
                      </a: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255" name="Shape 255"/>
          <p:cNvSpPr txBox="1"/>
          <p:nvPr/>
        </p:nvSpPr>
        <p:spPr>
          <a:xfrm>
            <a:off x="1187777" y="162580"/>
            <a:ext cx="658462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1"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 IMPLEMENTATIONS OF</a:t>
            </a:r>
          </a:p>
        </p:txBody>
      </p:sp>
      <p:sp>
        <p:nvSpPr>
          <p:cNvPr id="256" name="Shape 256"/>
          <p:cNvSpPr txBox="1"/>
          <p:nvPr/>
        </p:nvSpPr>
        <p:spPr>
          <a:xfrm>
            <a:off x="1187777" y="533400"/>
            <a:ext cx="658462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MULTISPECIES NETWORK COALESCENT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/>
        </p:nvSpPr>
        <p:spPr>
          <a:xfrm>
            <a:off x="1187777" y="162580"/>
            <a:ext cx="658462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1"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 NASTY</a:t>
            </a:r>
            <a:r>
              <a:rPr b="1"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ISSUES WITH</a:t>
            </a:r>
          </a:p>
        </p:txBody>
      </p:sp>
      <p:sp>
        <p:nvSpPr>
          <p:cNvPr id="262" name="Shape 262"/>
          <p:cNvSpPr txBox="1"/>
          <p:nvPr/>
        </p:nvSpPr>
        <p:spPr>
          <a:xfrm>
            <a:off x="1187777" y="533400"/>
            <a:ext cx="658462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MULTISPECIES NETWORK COALESCENT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449250" y="1118750"/>
            <a:ext cx="8245500" cy="56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-GB" sz="2400">
                <a:solidFill>
                  <a:schemeClr val="dk1"/>
                </a:solidFill>
              </a:rPr>
              <a:t>1) </a:t>
            </a:r>
            <a:r>
              <a:rPr b="1" lang="en-GB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Computation Time</a:t>
            </a:r>
          </a:p>
          <a:p>
            <a:pPr indent="-38100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Inference time balloons rapidly under ML or Bayesian MCMC with either &gt; ~10 taxa or &gt; ~50 loci</a:t>
            </a:r>
          </a:p>
          <a:p>
            <a:pPr indent="-381000" lvl="0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2400"/>
              <a:buChar char="●"/>
            </a:pP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Maximum pseudolikelihood methods can handle genomic scale data, but still balloons with more than 20-30 taxa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-GB" sz="2400">
                <a:solidFill>
                  <a:schemeClr val="dk1"/>
                </a:solidFill>
              </a:rPr>
              <a:t>2) </a:t>
            </a:r>
            <a:r>
              <a:rPr b="1" lang="en-GB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Distinguishability</a:t>
            </a:r>
          </a:p>
          <a:p>
            <a:pPr indent="-38100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Several classes of reticulation have been shown to be unresolvable, i.e. many species networks compatible with the gene trees</a:t>
            </a:r>
          </a:p>
          <a:p>
            <a:pPr indent="-381000" lvl="0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2400"/>
              <a:buChar char="●"/>
            </a:pP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Canonical networks are the total set of identifiable species networks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Shape 2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81000"/>
            <a:ext cx="8831454" cy="6133006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/>
          <p:nvPr/>
        </p:nvSpPr>
        <p:spPr>
          <a:xfrm>
            <a:off x="5772800" y="228600"/>
            <a:ext cx="3330300" cy="63246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Shape 270"/>
          <p:cNvSpPr txBox="1"/>
          <p:nvPr/>
        </p:nvSpPr>
        <p:spPr>
          <a:xfrm>
            <a:off x="6555925" y="6553200"/>
            <a:ext cx="2547300" cy="30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>
              <a:spcBef>
                <a:spcPts val="0"/>
              </a:spcBef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Pease et al. 2016, PLoS Biology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x="457200" y="198438"/>
            <a:ext cx="8229600" cy="1143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-GB" sz="2800"/>
              <a:t>CAN WE IMAGINE PHYLOGENETICS WITHOUT A "SPECIES TREE" AT ALL?</a:t>
            </a:r>
          </a:p>
        </p:txBody>
      </p:sp>
      <p:pic>
        <p:nvPicPr>
          <p:cNvPr id="276" name="Shape 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88" y="1353150"/>
            <a:ext cx="4238625" cy="33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Shape 277"/>
          <p:cNvSpPr txBox="1"/>
          <p:nvPr/>
        </p:nvSpPr>
        <p:spPr>
          <a:xfrm>
            <a:off x="4139425" y="1518775"/>
            <a:ext cx="4870200" cy="31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Visualization of the "cloudogram" of gene trees or contigs, e.g. with DiversiTree (as used with posterior trees or bootstraps)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Direct analysis of the tree set to characterize ILS, gene flow, and other forms of inheritance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369200" y="4832425"/>
            <a:ext cx="8640300" cy="15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Reduced dimensionality analyses (e.g. MDS, NLDS, PCoA) to identify major and minor clusters of inheritance, e.g. methods in TreeScaper or the treespace package in R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9" name="Shape 279"/>
          <p:cNvSpPr txBox="1"/>
          <p:nvPr/>
        </p:nvSpPr>
        <p:spPr>
          <a:xfrm>
            <a:off x="6018925" y="6553200"/>
            <a:ext cx="3084000" cy="30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>
              <a:spcBef>
                <a:spcPts val="0"/>
              </a:spcBef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from Bryson</a:t>
            </a: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et al. 2014, Zootaxa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134" y="890868"/>
            <a:ext cx="2485304" cy="3063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8696" y="3439653"/>
            <a:ext cx="2691311" cy="3257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62600" y="1055033"/>
            <a:ext cx="2840185" cy="273588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 txBox="1"/>
          <p:nvPr/>
        </p:nvSpPr>
        <p:spPr>
          <a:xfrm>
            <a:off x="684711" y="474386"/>
            <a:ext cx="27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en-GB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EVOLUTION TREELIKE?</a:t>
            </a:r>
          </a:p>
        </p:txBody>
      </p:sp>
      <p:sp>
        <p:nvSpPr>
          <p:cNvPr id="76" name="Shape 76"/>
          <p:cNvSpPr txBox="1"/>
          <p:nvPr/>
        </p:nvSpPr>
        <p:spPr>
          <a:xfrm>
            <a:off x="5985408" y="474386"/>
            <a:ext cx="200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 IS IT NETLIKE?</a:t>
            </a:r>
          </a:p>
        </p:txBody>
      </p:sp>
      <p:sp>
        <p:nvSpPr>
          <p:cNvPr id="77" name="Shape 77"/>
          <p:cNvSpPr txBox="1"/>
          <p:nvPr/>
        </p:nvSpPr>
        <p:spPr>
          <a:xfrm>
            <a:off x="4320720" y="3048000"/>
            <a:ext cx="55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</a:p>
        </p:txBody>
      </p:sp>
      <p:sp>
        <p:nvSpPr>
          <p:cNvPr id="78" name="Shape 78"/>
          <p:cNvSpPr txBox="1"/>
          <p:nvPr/>
        </p:nvSpPr>
        <p:spPr>
          <a:xfrm>
            <a:off x="1745944" y="6028257"/>
            <a:ext cx="594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BRANCHES OF TREES     UNDERGO INOSCULATION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Shape 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0" y="267510"/>
            <a:ext cx="3879428" cy="3760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533400"/>
            <a:ext cx="4191000" cy="55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81400" y="3405187"/>
            <a:ext cx="4648255" cy="3084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Shape 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609" y="685800"/>
            <a:ext cx="3822924" cy="5097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0" y="152400"/>
            <a:ext cx="38100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63568" y="1447800"/>
            <a:ext cx="3398047" cy="4986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327666"/>
            <a:ext cx="4953000" cy="3694553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pic>
      <p:pic>
        <p:nvPicPr>
          <p:cNvPr id="98" name="Shape 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1328475"/>
            <a:ext cx="4955249" cy="37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800" y="1322725"/>
            <a:ext cx="4955250" cy="370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 rotWithShape="1">
          <a:blip r:embed="rId6">
            <a:alphaModFix/>
          </a:blip>
          <a:srcRect b="0" l="0" r="0" t="41870"/>
          <a:stretch/>
        </p:blipFill>
        <p:spPr>
          <a:xfrm>
            <a:off x="304800" y="1322725"/>
            <a:ext cx="4955250" cy="370442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/>
          <p:nvPr/>
        </p:nvSpPr>
        <p:spPr>
          <a:xfrm>
            <a:off x="1" y="261456"/>
            <a:ext cx="9144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 of inosculation in evolutionary trees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x="5309500" y="1754931"/>
            <a:ext cx="3886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Horizontal gene transfer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5309500" y="2230706"/>
            <a:ext cx="3886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speciation "grey-zone"</a:t>
            </a:r>
          </a:p>
        </p:txBody>
      </p:sp>
      <p:sp>
        <p:nvSpPr>
          <p:cNvPr id="104" name="Shape 104"/>
          <p:cNvSpPr txBox="1"/>
          <p:nvPr/>
        </p:nvSpPr>
        <p:spPr>
          <a:xfrm>
            <a:off x="5309500" y="2717456"/>
            <a:ext cx="38862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Divergence and re-contact</a:t>
            </a:r>
          </a:p>
        </p:txBody>
      </p:sp>
      <p:sp>
        <p:nvSpPr>
          <p:cNvPr id="105" name="Shape 105"/>
          <p:cNvSpPr txBox="1"/>
          <p:nvPr/>
        </p:nvSpPr>
        <p:spPr>
          <a:xfrm>
            <a:off x="5309500" y="3236248"/>
            <a:ext cx="3886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Reticulate rooting in the tree of life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Shape 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1447800"/>
            <a:ext cx="4053212" cy="3760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1127" y="914400"/>
            <a:ext cx="4020730" cy="4646248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/>
          <p:nvPr/>
        </p:nvSpPr>
        <p:spPr>
          <a:xfrm>
            <a:off x="1188473" y="5525869"/>
            <a:ext cx="27432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1"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Reticulation?</a:t>
            </a:r>
          </a:p>
        </p:txBody>
      </p:sp>
      <p:sp>
        <p:nvSpPr>
          <p:cNvPr id="113" name="Shape 113"/>
          <p:cNvSpPr txBox="1"/>
          <p:nvPr/>
        </p:nvSpPr>
        <p:spPr>
          <a:xfrm>
            <a:off x="5384930" y="5525868"/>
            <a:ext cx="27432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1"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Inosculation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1619650" y="268200"/>
            <a:ext cx="59655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1"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this all just semantics</a:t>
            </a:r>
            <a:r>
              <a:rPr b="1"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/>
              <a:t>Why care about introgression/hybridization?</a:t>
            </a:r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For recently diverged or still-mixing species, can be critical to accurate phylogeny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-GB"/>
              <a:t>Rates of introgression are key to reproductive isolation, reinforcement and speciation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-GB"/>
              <a:t>At least 25% of plant species and 10% of animal species are mixing with other species (Mallet, 2005)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-GB"/>
              <a:t>Philosophical implications?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/>
              <a:t>Challenges in detecting hybridization/introgression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/>
              <a:t>Gene flow does not necessarily lead to permanent genetic change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-GB"/>
              <a:t>Species that are very separate now may have hybridized in the past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-GB"/>
              <a:t>Rates of introgression and recombination vary across the genome and among lineages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-GB"/>
              <a:t>May co-occur with gene/genome duplication, selection, or ILS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329350"/>
            <a:ext cx="3493175" cy="203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/>
          <p:nvPr/>
        </p:nvSpPr>
        <p:spPr>
          <a:xfrm>
            <a:off x="295350" y="6363625"/>
            <a:ext cx="40761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 sz="1200"/>
              <a:t>http://www.personal.psu.edu/afr3/blogs/SIOW/2010/09/hybrid-animals-1.html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5492525" y="6367025"/>
            <a:ext cx="3568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 sz="1200"/>
              <a:t>http://www.oregonlive.com/living/index.ssf/2012/10/halloween_parties_for_the_dogs.html</a:t>
            </a:r>
          </a:p>
        </p:txBody>
      </p:sp>
      <p:pic>
        <p:nvPicPr>
          <p:cNvPr id="130" name="Shape 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8000" y="4139200"/>
            <a:ext cx="2879500" cy="222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